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5" r:id="rId19"/>
    <p:sldId id="267" r:id="rId20"/>
    <p:sldId id="276" r:id="rId21"/>
    <p:sldId id="277" r:id="rId22"/>
    <p:sldId id="268" r:id="rId23"/>
    <p:sldId id="269" r:id="rId24"/>
    <p:sldId id="270" r:id="rId25"/>
    <p:sldId id="271" r:id="rId26"/>
    <p:sldId id="272" r:id="rId27"/>
    <p:sldId id="274" r:id="rId28"/>
    <p:sldId id="273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402"/>
    <a:srgbClr val="DE5F00"/>
    <a:srgbClr val="F66900"/>
    <a:srgbClr val="17375E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0BF3AE-4BED-43EA-B6C5-9E694A9FAF12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B72862-DBDE-47EE-BD08-8ECCABF9B6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487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3169943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74BB-5B36-4D32-B5D4-979EBC7C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50135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D86A-EEC6-4425-9F59-849B13FC9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423726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B5F8-AE3E-4306-A242-3557FB2EB7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28130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DFD9-9DDB-4308-B7C7-99C04F290E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127405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9CA1-B171-49DD-BD78-8E7DF9D597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88670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7640-970F-493A-B8BF-708213B1DC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63939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5CA9-581C-48AE-8D49-037563487C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04892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6BD5-7907-49FA-A0DA-3386B01B2F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0593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E596D-E171-47FB-B1AD-B6E3C72810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0489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3111-E624-4787-A871-D1AC1F8E75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83380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262626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7C44F-67FB-434B-927B-F6986DE984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anose="05000000000000000000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alcongaze.ru/" TargetMode="External"/><Relationship Id="rId2" Type="http://schemas.openxmlformats.org/officeDocument/2006/relationships/hyperlink" Target="https://www.checkpoint.com/ru/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252084" y="1744210"/>
            <a:ext cx="6896100" cy="2828925"/>
          </a:xfrm>
        </p:spPr>
        <p:txBody>
          <a:bodyPr rtlCol="0"/>
          <a:lstStyle/>
          <a:p>
            <a:pPr algn="ctr" eaLnBrk="1" hangingPunct="1">
              <a:defRPr/>
            </a:pPr>
            <a:r>
              <a:rPr lang="ru-RU" altLang="ru-RU" sz="4000" dirty="0" smtClean="0"/>
              <a:t>Управление рисками информационной безопасности</a:t>
            </a:r>
            <a:endParaRPr lang="ru-RU" altLang="ru-RU" sz="4000" dirty="0" smtClean="0"/>
          </a:p>
          <a:p>
            <a:pPr algn="ctr" eaLnBrk="1" hangingPunct="1">
              <a:defRPr/>
            </a:pPr>
            <a:endParaRPr lang="ru-RU" altLang="ru-RU" sz="2000" dirty="0" smtClean="0"/>
          </a:p>
          <a:p>
            <a:pPr algn="ctr" eaLnBrk="1" hangingPunct="1">
              <a:defRPr/>
            </a:pPr>
            <a:endParaRPr lang="en-US" altLang="ru-RU" sz="2000" dirty="0">
              <a:solidFill>
                <a:schemeClr val="tx2"/>
              </a:solidFill>
              <a:latin typeface="Perpetua" pitchFamily="18" charset="0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6180138"/>
            <a:ext cx="24892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0275" y="268288"/>
            <a:ext cx="8213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DC7402"/>
                </a:solidFill>
                <a:latin typeface="+mj-lt"/>
                <a:cs typeface="Times New Roman" pitchFamily="18" charset="0"/>
              </a:rPr>
              <a:t>Санкт-Петербургский государственный университет телекоммуникаций им. проф. М.А. Бонч-Бруевича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ИБ</a:t>
            </a:r>
            <a:r>
              <a:rPr lang="ru-RU" altLang="ru-RU" sz="2400" smtClean="0"/>
              <a:t> – защищенность информации и </a:t>
            </a:r>
            <a:r>
              <a:rPr lang="ru-RU" altLang="ru-RU" sz="2400" u="sng" smtClean="0"/>
              <a:t>поддерживающей инфраструктуры</a:t>
            </a:r>
            <a:r>
              <a:rPr lang="ru-RU" altLang="ru-RU" sz="2400" smtClean="0"/>
              <a:t> от случайных или преднамеренных воздействий естественного или искусственного характера, которые могут нанести </a:t>
            </a:r>
            <a:r>
              <a:rPr lang="ru-RU" altLang="ru-RU" sz="2400" u="sng" smtClean="0"/>
              <a:t>неприемлемый ущерб</a:t>
            </a:r>
            <a:r>
              <a:rPr lang="ru-RU" altLang="ru-RU" sz="2400" smtClean="0"/>
              <a:t> субъектам информационных отношений, в том числе владельцам и пользователям информации и поддерживающей инфраструктуры.</a:t>
            </a:r>
          </a:p>
          <a:p>
            <a:pPr eaLnBrk="1" hangingPunct="1"/>
            <a:r>
              <a:rPr lang="ru-RU" altLang="ru-RU" sz="2400" b="1" smtClean="0"/>
              <a:t>Защита информации </a:t>
            </a:r>
            <a:r>
              <a:rPr lang="ru-RU" altLang="ru-RU" sz="2400" smtClean="0"/>
              <a:t>– это комплекс мероприятий, направленных на обеспечение информационной безопасности.</a:t>
            </a:r>
          </a:p>
          <a:p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7D9EB4-F9CC-4D5F-AA67-CA93D314D63E}" type="slidenum">
              <a:rPr lang="ru-RU" altLang="ru-RU">
                <a:solidFill>
                  <a:srgbClr val="262626"/>
                </a:solidFill>
              </a:rPr>
              <a:pPr/>
              <a:t>10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950"/>
            <a:ext cx="4203700" cy="1019175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Безопасность информации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20" y="1927307"/>
            <a:ext cx="3862618" cy="328355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71750"/>
            <a:ext cx="4114800" cy="30575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800" smtClean="0"/>
              <a:t>это состояние защищённости информационной среды, защита информации представляет собой деятельность по предотвращению несанкционированных, преднамеренных и непреднамеренных воздействий на защищаемую информацию и поддерживающую инфраструктуру то есть процесс, направленный на достижение этого состояния.</a:t>
            </a:r>
          </a:p>
          <a:p>
            <a:endParaRPr lang="ru-RU" b="1" smtClean="0"/>
          </a:p>
        </p:txBody>
      </p:sp>
      <p:sp>
        <p:nvSpPr>
          <p:cNvPr id="6149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9AA539-1813-4082-BD20-1C59145EE9B2}" type="slidenum">
              <a:rPr lang="ru-RU" altLang="ru-RU">
                <a:solidFill>
                  <a:srgbClr val="262626"/>
                </a:solidFill>
              </a:rPr>
              <a:pPr/>
              <a:t>11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3413"/>
            <a:ext cx="3497263" cy="1019175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Основные задачи ЗИ</a:t>
            </a:r>
            <a:endParaRPr lang="ru-RU" sz="2400" dirty="0"/>
          </a:p>
        </p:txBody>
      </p:sp>
      <p:pic>
        <p:nvPicPr>
          <p:cNvPr id="7171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0638" y="2146300"/>
            <a:ext cx="3586162" cy="2824163"/>
          </a:xfrm>
        </p:spPr>
      </p:pic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89113"/>
            <a:ext cx="4246563" cy="4116387"/>
          </a:xfrm>
        </p:spPr>
        <p:txBody>
          <a:bodyPr/>
          <a:lstStyle/>
          <a:p>
            <a:pPr eaLnBrk="1" hangingPunct="1"/>
            <a:r>
              <a:rPr lang="ru-RU" altLang="ru-RU" sz="2000" dirty="0" smtClean="0"/>
              <a:t>Обеспечение следующих  характеристик: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Целостность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Доступность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Конфиденциальность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Подотчетность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Аутентичность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Достоверность</a:t>
            </a:r>
          </a:p>
          <a:p>
            <a:pPr eaLnBrk="1" hangingPunct="1"/>
            <a:r>
              <a:rPr lang="ru-RU" sz="1800" b="1" dirty="0"/>
              <a:t>ГОСТ</a:t>
            </a:r>
            <a:r>
              <a:rPr lang="ru-RU" sz="1800" dirty="0"/>
              <a:t> Р ИСО/МЭК 13335-1 — 2006 Информационная технология. </a:t>
            </a:r>
            <a:r>
              <a:rPr lang="ru-RU" sz="1800" b="1" dirty="0"/>
              <a:t>Методы</a:t>
            </a:r>
            <a:r>
              <a:rPr lang="ru-RU" sz="1800" dirty="0"/>
              <a:t> </a:t>
            </a:r>
            <a:r>
              <a:rPr lang="ru-RU" sz="1800" b="1" dirty="0"/>
              <a:t>и</a:t>
            </a:r>
            <a:r>
              <a:rPr lang="ru-RU" sz="1800" dirty="0"/>
              <a:t> </a:t>
            </a:r>
            <a:r>
              <a:rPr lang="ru-RU" sz="1800" b="1" dirty="0"/>
              <a:t>средства</a:t>
            </a:r>
            <a:r>
              <a:rPr lang="ru-RU" sz="1800" dirty="0"/>
              <a:t> </a:t>
            </a:r>
            <a:r>
              <a:rPr lang="ru-RU" sz="1800" b="1" dirty="0"/>
              <a:t>обеспечения</a:t>
            </a:r>
            <a:r>
              <a:rPr lang="ru-RU" sz="1800" dirty="0"/>
              <a:t> </a:t>
            </a:r>
            <a:r>
              <a:rPr lang="ru-RU" sz="1800" b="1" dirty="0"/>
              <a:t>безопасности</a:t>
            </a:r>
            <a:r>
              <a:rPr lang="ru-RU" sz="1800" dirty="0"/>
              <a:t>.</a:t>
            </a:r>
            <a:endParaRPr lang="ru-RU" dirty="0" smtClean="0"/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968AA6-6DAF-474F-B437-949051078717}" type="slidenum">
              <a:rPr lang="ru-RU" altLang="ru-RU">
                <a:solidFill>
                  <a:srgbClr val="262626"/>
                </a:solidFill>
              </a:rPr>
              <a:pPr/>
              <a:t>12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0988"/>
            <a:ext cx="3008313" cy="1019175"/>
          </a:xfrm>
        </p:spPr>
        <p:txBody>
          <a:bodyPr/>
          <a:lstStyle/>
          <a:p>
            <a:pPr algn="just">
              <a:defRPr/>
            </a:pPr>
            <a:r>
              <a:rPr lang="ru-RU" sz="2400" dirty="0" smtClean="0"/>
              <a:t>Целостность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1800"/>
            <a:ext cx="4181475" cy="4116388"/>
          </a:xfrm>
        </p:spPr>
        <p:txBody>
          <a:bodyPr/>
          <a:lstStyle/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800" dirty="0"/>
              <a:t>Актуальность и непротиворечивость информации, её защищённость от разрушения и несанкционированного изменения.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800" dirty="0"/>
              <a:t>Типы целостности:</a:t>
            </a:r>
          </a:p>
          <a:p>
            <a:pPr marL="742950" lvl="1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800" dirty="0"/>
              <a:t>Статическая (неизменность </a:t>
            </a:r>
            <a:r>
              <a:rPr lang="ru-RU" altLang="ru-RU" sz="1800" dirty="0" smtClean="0"/>
              <a:t>информационного объекта</a:t>
            </a:r>
            <a:r>
              <a:rPr lang="ru-RU" altLang="ru-RU" sz="1800" dirty="0" smtClean="0"/>
              <a:t>)</a:t>
            </a:r>
            <a:endParaRPr lang="ru-RU" altLang="ru-RU" sz="1800" dirty="0"/>
          </a:p>
          <a:p>
            <a:pPr marL="742950" lvl="1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800" dirty="0"/>
              <a:t>Динамическая (корректное выполнение сложных транзакций).</a:t>
            </a:r>
          </a:p>
          <a:p>
            <a:pPr>
              <a:defRPr/>
            </a:pPr>
            <a:endParaRPr lang="ru-RU" sz="1050" dirty="0"/>
          </a:p>
        </p:txBody>
      </p:sp>
      <p:sp>
        <p:nvSpPr>
          <p:cNvPr id="8196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0AF053-9707-4DF9-8359-D75CA394B66D}" type="slidenum">
              <a:rPr lang="ru-RU" altLang="ru-RU">
                <a:solidFill>
                  <a:srgbClr val="262626"/>
                </a:solidFill>
              </a:rPr>
              <a:pPr/>
              <a:t>13</a:t>
            </a:fld>
            <a:endParaRPr lang="ru-RU" altLang="ru-RU">
              <a:solidFill>
                <a:srgbClr val="262626"/>
              </a:solidFill>
            </a:endParaRPr>
          </a:p>
        </p:txBody>
      </p:sp>
      <p:pic>
        <p:nvPicPr>
          <p:cNvPr id="8197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4950" y="1701800"/>
            <a:ext cx="3560763" cy="31638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738"/>
            <a:ext cx="3008313" cy="1019175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Доступность</a:t>
            </a:r>
            <a:endParaRPr lang="ru-RU" sz="2400" dirty="0"/>
          </a:p>
        </p:txBody>
      </p:sp>
      <p:pic>
        <p:nvPicPr>
          <p:cNvPr id="9219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8663" y="1484313"/>
            <a:ext cx="4148137" cy="4148137"/>
          </a:xfrm>
        </p:spPr>
      </p:pic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09775"/>
            <a:ext cx="3563938" cy="4116388"/>
          </a:xfrm>
        </p:spPr>
        <p:txBody>
          <a:bodyPr/>
          <a:lstStyle/>
          <a:p>
            <a:pPr algn="just"/>
            <a:r>
              <a:rPr lang="ru-RU" altLang="ru-RU" sz="2200" dirty="0" smtClean="0"/>
              <a:t>Состояние информации (ресурсов автоматизированной информационной системы), при котором субъекты, имеющие право доступа, могут реализовывать их беспрепятственно.</a:t>
            </a:r>
            <a:r>
              <a:rPr lang="ru-RU" altLang="ru-RU" sz="1800" dirty="0" smtClean="0"/>
              <a:t> </a:t>
            </a:r>
          </a:p>
          <a:p>
            <a:endParaRPr lang="ru-RU" dirty="0" smtClean="0"/>
          </a:p>
        </p:txBody>
      </p:sp>
      <p:sp>
        <p:nvSpPr>
          <p:cNvPr id="9221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61F3D4-6C34-4297-8D62-14568CE17F1B}" type="slidenum">
              <a:rPr lang="ru-RU" altLang="ru-RU">
                <a:solidFill>
                  <a:srgbClr val="262626"/>
                </a:solidFill>
              </a:rPr>
              <a:pPr/>
              <a:t>14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8963"/>
            <a:ext cx="3552825" cy="1019175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Конфиденциальность</a:t>
            </a:r>
            <a:endParaRPr lang="ru-RU" sz="2400" dirty="0"/>
          </a:p>
        </p:txBody>
      </p:sp>
      <p:sp>
        <p:nvSpPr>
          <p:cNvPr id="10243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09775"/>
            <a:ext cx="3552825" cy="4116388"/>
          </a:xfrm>
        </p:spPr>
        <p:txBody>
          <a:bodyPr/>
          <a:lstStyle/>
          <a:p>
            <a:pPr algn="just"/>
            <a:r>
              <a:rPr lang="ru-RU" altLang="ru-RU" sz="2200" dirty="0" smtClean="0"/>
              <a:t>Свойство информации, свидетельствующее о том, что информация не сделана доступной или не разглашена неуполномоченным лицам, организациям или процессам.</a:t>
            </a:r>
          </a:p>
          <a:p>
            <a:endParaRPr lang="ru-RU" dirty="0" smtClean="0"/>
          </a:p>
        </p:txBody>
      </p:sp>
      <p:sp>
        <p:nvSpPr>
          <p:cNvPr id="10244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A03F1B-06E3-4043-ABB6-1C17A0D91EBB}" type="slidenum">
              <a:rPr lang="ru-RU" altLang="ru-RU">
                <a:solidFill>
                  <a:srgbClr val="262626"/>
                </a:solidFill>
              </a:rPr>
              <a:pPr/>
              <a:t>15</a:t>
            </a:fld>
            <a:endParaRPr lang="ru-RU" altLang="ru-RU">
              <a:solidFill>
                <a:srgbClr val="262626"/>
              </a:solidFill>
            </a:endParaRPr>
          </a:p>
        </p:txBody>
      </p:sp>
      <p:pic>
        <p:nvPicPr>
          <p:cNvPr id="10245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4963" y="1608138"/>
            <a:ext cx="4498975" cy="36195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76275"/>
            <a:ext cx="5649686" cy="1020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dirty="0" smtClean="0"/>
              <a:t>Аутентичность и достоверность</a:t>
            </a:r>
            <a:endParaRPr lang="ru-RU" sz="2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010" y="2369003"/>
            <a:ext cx="4170362" cy="27828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09775"/>
            <a:ext cx="3706813" cy="4116388"/>
          </a:xfrm>
        </p:spPr>
        <p:txBody>
          <a:bodyPr/>
          <a:lstStyle/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200" b="1" dirty="0"/>
              <a:t>Аутентичность или подлинность – </a:t>
            </a:r>
            <a:r>
              <a:rPr lang="ru-RU" altLang="ru-RU" sz="2200" dirty="0"/>
              <a:t>свойство, гарантирующее, что субъект или ресурс идентичны </a:t>
            </a:r>
            <a:r>
              <a:rPr lang="ru-RU" altLang="ru-RU" sz="2200" dirty="0" smtClean="0"/>
              <a:t>заявленным;</a:t>
            </a:r>
            <a:endParaRPr lang="ru-RU" altLang="ru-RU" sz="2200" dirty="0"/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200" b="1" dirty="0"/>
              <a:t>Достоверность — </a:t>
            </a:r>
            <a:r>
              <a:rPr lang="ru-RU" altLang="ru-RU" sz="2200" dirty="0"/>
              <a:t>свойство соответствия предусмотренному поведению или </a:t>
            </a:r>
            <a:r>
              <a:rPr lang="ru-RU" altLang="ru-RU" sz="2200" dirty="0" smtClean="0"/>
              <a:t>результату.</a:t>
            </a:r>
            <a:endParaRPr lang="ru-RU" altLang="ru-RU" sz="2200" dirty="0"/>
          </a:p>
          <a:p>
            <a:pPr>
              <a:defRPr/>
            </a:pPr>
            <a:endParaRPr lang="ru-RU" dirty="0"/>
          </a:p>
        </p:txBody>
      </p:sp>
      <p:sp>
        <p:nvSpPr>
          <p:cNvPr id="11269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BC884A-A4F6-449D-BDA7-5F788B657175}" type="slidenum">
              <a:rPr lang="ru-RU" altLang="ru-RU">
                <a:solidFill>
                  <a:srgbClr val="262626"/>
                </a:solidFill>
              </a:rPr>
              <a:pPr/>
              <a:t>16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Безопасность информации</a:t>
            </a:r>
            <a:endParaRPr lang="ru-RU" dirty="0"/>
          </a:p>
        </p:txBody>
      </p:sp>
      <p:pic>
        <p:nvPicPr>
          <p:cNvPr id="1229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4775" y="1076325"/>
            <a:ext cx="4083050" cy="5049838"/>
          </a:xfrm>
        </p:spPr>
      </p:pic>
      <p:sp>
        <p:nvSpPr>
          <p:cNvPr id="12292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DEB445-3DEE-408E-B834-1E596916D114}" type="slidenum">
              <a:rPr lang="ru-RU" altLang="ru-RU">
                <a:solidFill>
                  <a:srgbClr val="262626"/>
                </a:solidFill>
              </a:rPr>
              <a:pPr/>
              <a:t>17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115" y="317727"/>
            <a:ext cx="3008313" cy="66198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600" dirty="0" smtClean="0"/>
              <a:t>Виды угроз</a:t>
            </a:r>
            <a:endParaRPr lang="ru-RU" sz="2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81" y="2190487"/>
            <a:ext cx="4013142" cy="2675428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629" y="1226003"/>
            <a:ext cx="4256314" cy="4859111"/>
          </a:xfrm>
        </p:spPr>
        <p:txBody>
          <a:bodyPr/>
          <a:lstStyle/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Угрозы конфиденциальности.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Угрозы </a:t>
            </a:r>
            <a:r>
              <a:rPr lang="ru-RU" sz="2000" dirty="0" smtClean="0"/>
              <a:t>доступности:</a:t>
            </a:r>
            <a:endParaRPr lang="ru-RU" sz="2000" dirty="0"/>
          </a:p>
          <a:p>
            <a:pPr eaLnBrk="1" hangingPunct="1">
              <a:defRPr/>
            </a:pPr>
            <a:r>
              <a:rPr lang="ru-RU" sz="2000" dirty="0" smtClean="0"/>
              <a:t>техногенные</a:t>
            </a:r>
            <a:r>
              <a:rPr lang="ru-RU" sz="2000" dirty="0"/>
              <a:t>, непреднамеренные ошибки, пользовательская сложность ИС, инсайдеры.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Угрозы </a:t>
            </a:r>
            <a:r>
              <a:rPr lang="ru-RU" sz="2000" dirty="0" smtClean="0"/>
              <a:t>целостности:</a:t>
            </a:r>
          </a:p>
          <a:p>
            <a:pPr algn="just" eaLnBrk="1" hangingPunct="1">
              <a:defRPr/>
            </a:pPr>
            <a:r>
              <a:rPr lang="ru-RU" sz="2000" dirty="0" smtClean="0"/>
              <a:t>фальсификация </a:t>
            </a:r>
            <a:r>
              <a:rPr lang="ru-RU" sz="2000" dirty="0"/>
              <a:t>данных (в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  инсайдеры),        нарушение </a:t>
            </a:r>
            <a:r>
              <a:rPr lang="ru-RU" sz="2000" dirty="0"/>
              <a:t>атомарности транзакций.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Угрозы раскрытия параметров защищенной компьютерной </a:t>
            </a:r>
            <a:r>
              <a:rPr lang="ru-RU" sz="2000" dirty="0" smtClean="0"/>
              <a:t>системы:       </a:t>
            </a:r>
            <a:endParaRPr lang="ru-RU" sz="2000" dirty="0" smtClean="0"/>
          </a:p>
          <a:p>
            <a:pPr algn="just" eaLnBrk="1" hangingPunct="1">
              <a:defRPr/>
            </a:pPr>
            <a:r>
              <a:rPr lang="ru-RU" sz="2000" dirty="0" smtClean="0"/>
              <a:t>новые   </a:t>
            </a:r>
            <a:r>
              <a:rPr lang="ru-RU" sz="2000" dirty="0" smtClean="0"/>
              <a:t>угрозы, уязвимости</a:t>
            </a:r>
            <a:r>
              <a:rPr lang="ru-RU" sz="2000" dirty="0" smtClean="0"/>
              <a:t>, увеличение </a:t>
            </a:r>
            <a:r>
              <a:rPr lang="ru-RU" sz="2000" dirty="0"/>
              <a:t>рисков.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3317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E5FAC4-3525-40D8-BD06-CD8DA8CF61C1}" type="slidenum">
              <a:rPr lang="ru-RU" altLang="ru-RU">
                <a:solidFill>
                  <a:srgbClr val="262626"/>
                </a:solidFill>
              </a:rPr>
              <a:pPr/>
              <a:t>18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7371" y="513671"/>
            <a:ext cx="3008313" cy="6075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dirty="0" smtClean="0"/>
              <a:t>Источники угроз</a:t>
            </a:r>
            <a:endParaRPr lang="ru-RU" sz="2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2550" y="2290763"/>
            <a:ext cx="3330575" cy="22256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172" y="1628775"/>
            <a:ext cx="4136571" cy="4116388"/>
          </a:xfrm>
        </p:spPr>
        <p:txBody>
          <a:bodyPr/>
          <a:lstStyle/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200" dirty="0"/>
              <a:t>Внешние атаки.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200" dirty="0"/>
              <a:t>Инсайдерские атаки.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200" dirty="0"/>
              <a:t>Непреднамеренные ошибки.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200" dirty="0"/>
              <a:t>Отказ инфраструктуры.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200" dirty="0"/>
              <a:t>Внутренний отказ ИС.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200" dirty="0"/>
              <a:t>Юридические проблемы.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200" dirty="0"/>
              <a:t>Преднамеренные атаки физического уровня.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4341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F800C9-AB9B-4FCC-973B-EAEF73AD2CEE}" type="slidenum">
              <a:rPr lang="ru-RU" altLang="ru-RU">
                <a:solidFill>
                  <a:srgbClr val="262626"/>
                </a:solidFill>
              </a:rPr>
              <a:pPr/>
              <a:t>19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Доктрина информационной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29" y="1544411"/>
            <a:ext cx="8458200" cy="4203246"/>
          </a:xfrm>
        </p:spPr>
        <p:txBody>
          <a:bodyPr/>
          <a:lstStyle/>
          <a:p>
            <a:r>
              <a:rPr lang="ru-RU" sz="2600" dirty="0" smtClean="0"/>
              <a:t>При написании исходили из среды обработки информации</a:t>
            </a:r>
          </a:p>
          <a:p>
            <a:r>
              <a:rPr lang="ru-RU" sz="2600" dirty="0" smtClean="0"/>
              <a:t>Направления: Информационно-технические аспекты и информационно – психологические аспекты.</a:t>
            </a:r>
          </a:p>
          <a:p>
            <a:r>
              <a:rPr lang="ru-RU" sz="2600" dirty="0" smtClean="0"/>
              <a:t>Разделы Доктрины исходят из аспектов понимания технологий и техники как таковой и защиты в области информационно-психологической безопасности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B5F8-AE3E-4306-A242-3557FB2EB709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5048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732111"/>
            <a:ext cx="5301344" cy="6902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Треугольник безопасности </a:t>
            </a:r>
            <a:r>
              <a:rPr lang="ru-RU" sz="2400" dirty="0" smtClean="0"/>
              <a:t>2010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09775"/>
            <a:ext cx="4027714" cy="3258911"/>
          </a:xfrm>
        </p:spPr>
        <p:txBody>
          <a:bodyPr/>
          <a:lstStyle/>
          <a:p>
            <a:pPr indent="-3556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200" dirty="0"/>
              <a:t>Данные – цель и основной драйвер </a:t>
            </a:r>
          </a:p>
          <a:p>
            <a:pPr indent="-3556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200" dirty="0" err="1" smtClean="0"/>
              <a:t>Эксплойт</a:t>
            </a:r>
            <a:r>
              <a:rPr lang="ru-RU" altLang="ru-RU" sz="2200" dirty="0" smtClean="0"/>
              <a:t> </a:t>
            </a:r>
            <a:r>
              <a:rPr lang="ru-RU" altLang="ru-RU" sz="2200" dirty="0"/>
              <a:t>– уязвимость и механизмы ее использования</a:t>
            </a:r>
          </a:p>
          <a:p>
            <a:pPr indent="-3556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200" dirty="0"/>
              <a:t>Доступ – наличие принципиальной возможности доступа к системе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5364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C81471-D027-4E3C-9C20-1C811884997B}" type="slidenum">
              <a:rPr lang="ru-RU" altLang="ru-RU">
                <a:solidFill>
                  <a:srgbClr val="262626"/>
                </a:solidFill>
              </a:rPr>
              <a:pPr/>
              <a:t>20</a:t>
            </a:fld>
            <a:endParaRPr lang="ru-RU" altLang="ru-RU">
              <a:solidFill>
                <a:srgbClr val="262626"/>
              </a:solidFill>
            </a:endParaRPr>
          </a:p>
        </p:txBody>
      </p:sp>
      <p:grpSp>
        <p:nvGrpSpPr>
          <p:cNvPr id="15365" name="Group 82"/>
          <p:cNvGrpSpPr>
            <a:grpSpLocks/>
          </p:cNvGrpSpPr>
          <p:nvPr/>
        </p:nvGrpSpPr>
        <p:grpSpPr bwMode="auto">
          <a:xfrm>
            <a:off x="4959350" y="996950"/>
            <a:ext cx="3684588" cy="4192588"/>
            <a:chOff x="1700" y="1171"/>
            <a:chExt cx="2321" cy="2641"/>
          </a:xfrm>
        </p:grpSpPr>
        <p:pic>
          <p:nvPicPr>
            <p:cNvPr id="15369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00" y="3212"/>
              <a:ext cx="232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Freeform 15"/>
            <p:cNvSpPr>
              <a:spLocks noChangeAspect="1"/>
            </p:cNvSpPr>
            <p:nvPr/>
          </p:nvSpPr>
          <p:spPr bwMode="gray">
            <a:xfrm>
              <a:off x="1700" y="1171"/>
              <a:ext cx="2292" cy="1980"/>
            </a:xfrm>
            <a:custGeom>
              <a:avLst/>
              <a:gdLst>
                <a:gd name="T0" fmla="*/ 2147483646 w 365"/>
                <a:gd name="T1" fmla="*/ 2147483646 h 316"/>
                <a:gd name="T2" fmla="*/ 2147483646 w 365"/>
                <a:gd name="T3" fmla="*/ 2147483646 h 316"/>
                <a:gd name="T4" fmla="*/ 2147483646 w 365"/>
                <a:gd name="T5" fmla="*/ 2147483646 h 316"/>
                <a:gd name="T6" fmla="*/ 2147483646 w 365"/>
                <a:gd name="T7" fmla="*/ 2147483646 h 316"/>
                <a:gd name="T8" fmla="*/ 2147483646 w 365"/>
                <a:gd name="T9" fmla="*/ 2147483646 h 316"/>
                <a:gd name="T10" fmla="*/ 2147483646 w 365"/>
                <a:gd name="T11" fmla="*/ 2147483646 h 316"/>
                <a:gd name="T12" fmla="*/ 2147483646 w 365"/>
                <a:gd name="T13" fmla="*/ 2147483646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Freeform 16"/>
            <p:cNvSpPr>
              <a:spLocks noChangeAspect="1"/>
            </p:cNvSpPr>
            <p:nvPr/>
          </p:nvSpPr>
          <p:spPr bwMode="gray">
            <a:xfrm>
              <a:off x="1700" y="1171"/>
              <a:ext cx="2292" cy="1980"/>
            </a:xfrm>
            <a:custGeom>
              <a:avLst/>
              <a:gdLst>
                <a:gd name="T0" fmla="*/ 2147483646 w 365"/>
                <a:gd name="T1" fmla="*/ 2147483646 h 316"/>
                <a:gd name="T2" fmla="*/ 2147483646 w 365"/>
                <a:gd name="T3" fmla="*/ 2147483646 h 316"/>
                <a:gd name="T4" fmla="*/ 2147483646 w 365"/>
                <a:gd name="T5" fmla="*/ 2147483646 h 316"/>
                <a:gd name="T6" fmla="*/ 2147483646 w 365"/>
                <a:gd name="T7" fmla="*/ 2147483646 h 316"/>
                <a:gd name="T8" fmla="*/ 2147483646 w 365"/>
                <a:gd name="T9" fmla="*/ 2147483646 h 316"/>
                <a:gd name="T10" fmla="*/ 2147483646 w 365"/>
                <a:gd name="T11" fmla="*/ 2147483646 h 316"/>
                <a:gd name="T12" fmla="*/ 2147483646 w 365"/>
                <a:gd name="T13" fmla="*/ 2147483646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86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Freeform 17"/>
            <p:cNvSpPr>
              <a:spLocks noChangeAspect="1"/>
            </p:cNvSpPr>
            <p:nvPr/>
          </p:nvSpPr>
          <p:spPr bwMode="gray">
            <a:xfrm>
              <a:off x="1950" y="1439"/>
              <a:ext cx="1789" cy="1555"/>
            </a:xfrm>
            <a:custGeom>
              <a:avLst/>
              <a:gdLst>
                <a:gd name="T0" fmla="*/ 2147483646 w 285"/>
                <a:gd name="T1" fmla="*/ 2147483646 h 248"/>
                <a:gd name="T2" fmla="*/ 2147483646 w 285"/>
                <a:gd name="T3" fmla="*/ 2147483646 h 248"/>
                <a:gd name="T4" fmla="*/ 2147483646 w 285"/>
                <a:gd name="T5" fmla="*/ 2147483646 h 248"/>
                <a:gd name="T6" fmla="*/ 2147483646 w 285"/>
                <a:gd name="T7" fmla="*/ 2147483646 h 248"/>
                <a:gd name="T8" fmla="*/ 2147483646 w 285"/>
                <a:gd name="T9" fmla="*/ 2147483646 h 248"/>
                <a:gd name="T10" fmla="*/ 2147483646 w 285"/>
                <a:gd name="T11" fmla="*/ 2147483646 h 248"/>
                <a:gd name="T12" fmla="*/ 2147483646 w 285"/>
                <a:gd name="T13" fmla="*/ 2147483646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8"/>
            <p:cNvSpPr>
              <a:spLocks noChangeAspect="1"/>
            </p:cNvSpPr>
            <p:nvPr/>
          </p:nvSpPr>
          <p:spPr bwMode="gray">
            <a:xfrm>
              <a:off x="1950" y="1441"/>
              <a:ext cx="1789" cy="1555"/>
            </a:xfrm>
            <a:custGeom>
              <a:avLst/>
              <a:gdLst>
                <a:gd name="T0" fmla="*/ 8 w 285"/>
                <a:gd name="T1" fmla="*/ 248 h 248"/>
                <a:gd name="T2" fmla="*/ 3 w 285"/>
                <a:gd name="T3" fmla="*/ 238 h 248"/>
                <a:gd name="T4" fmla="*/ 137 w 285"/>
                <a:gd name="T5" fmla="*/ 5 h 248"/>
                <a:gd name="T6" fmla="*/ 148 w 285"/>
                <a:gd name="T7" fmla="*/ 5 h 248"/>
                <a:gd name="T8" fmla="*/ 282 w 285"/>
                <a:gd name="T9" fmla="*/ 238 h 248"/>
                <a:gd name="T10" fmla="*/ 277 w 285"/>
                <a:gd name="T11" fmla="*/ 248 h 248"/>
                <a:gd name="T12" fmla="*/ 8 w 285"/>
                <a:gd name="T13" fmla="*/ 248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rgbClr val="C4C4C4"/>
                </a:gs>
                <a:gs pos="50000">
                  <a:schemeClr val="bg1"/>
                </a:gs>
                <a:gs pos="100000">
                  <a:srgbClr val="C4C4C4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374" name="Freeform 19"/>
            <p:cNvSpPr>
              <a:spLocks noChangeAspect="1"/>
            </p:cNvSpPr>
            <p:nvPr/>
          </p:nvSpPr>
          <p:spPr bwMode="gray">
            <a:xfrm>
              <a:off x="2728" y="1736"/>
              <a:ext cx="234" cy="784"/>
            </a:xfrm>
            <a:custGeom>
              <a:avLst/>
              <a:gdLst>
                <a:gd name="T0" fmla="*/ 0 w 720"/>
                <a:gd name="T1" fmla="*/ 0 h 2437"/>
                <a:gd name="T2" fmla="*/ 0 w 720"/>
                <a:gd name="T3" fmla="*/ 0 h 2437"/>
                <a:gd name="T4" fmla="*/ 0 w 720"/>
                <a:gd name="T5" fmla="*/ 0 h 2437"/>
                <a:gd name="T6" fmla="*/ 0 w 720"/>
                <a:gd name="T7" fmla="*/ 0 h 2437"/>
                <a:gd name="T8" fmla="*/ 0 w 720"/>
                <a:gd name="T9" fmla="*/ 0 h 2437"/>
                <a:gd name="T10" fmla="*/ 0 w 720"/>
                <a:gd name="T11" fmla="*/ 0 h 2437"/>
                <a:gd name="T12" fmla="*/ 0 w 720"/>
                <a:gd name="T13" fmla="*/ 0 h 2437"/>
                <a:gd name="T14" fmla="*/ 0 w 720"/>
                <a:gd name="T15" fmla="*/ 0 h 2437"/>
                <a:gd name="T16" fmla="*/ 0 w 720"/>
                <a:gd name="T17" fmla="*/ 0 h 2437"/>
                <a:gd name="T18" fmla="*/ 0 w 720"/>
                <a:gd name="T19" fmla="*/ 0 h 2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0"/>
                <a:gd name="T31" fmla="*/ 0 h 2437"/>
                <a:gd name="T32" fmla="*/ 720 w 720"/>
                <a:gd name="T33" fmla="*/ 2437 h 2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0" h="2437">
                  <a:moveTo>
                    <a:pt x="339" y="0"/>
                  </a:moveTo>
                  <a:cubicBezTo>
                    <a:pt x="445" y="0"/>
                    <a:pt x="551" y="42"/>
                    <a:pt x="614" y="106"/>
                  </a:cubicBezTo>
                  <a:cubicBezTo>
                    <a:pt x="678" y="191"/>
                    <a:pt x="720" y="297"/>
                    <a:pt x="720" y="424"/>
                  </a:cubicBezTo>
                  <a:cubicBezTo>
                    <a:pt x="710" y="795"/>
                    <a:pt x="607" y="1996"/>
                    <a:pt x="551" y="2331"/>
                  </a:cubicBezTo>
                  <a:cubicBezTo>
                    <a:pt x="508" y="2416"/>
                    <a:pt x="445" y="2437"/>
                    <a:pt x="381" y="2437"/>
                  </a:cubicBezTo>
                  <a:cubicBezTo>
                    <a:pt x="339" y="2437"/>
                    <a:pt x="339" y="2437"/>
                    <a:pt x="339" y="2437"/>
                  </a:cubicBezTo>
                  <a:cubicBezTo>
                    <a:pt x="254" y="2437"/>
                    <a:pt x="212" y="2418"/>
                    <a:pt x="169" y="2331"/>
                  </a:cubicBezTo>
                  <a:cubicBezTo>
                    <a:pt x="113" y="1996"/>
                    <a:pt x="10" y="795"/>
                    <a:pt x="0" y="424"/>
                  </a:cubicBezTo>
                  <a:cubicBezTo>
                    <a:pt x="0" y="297"/>
                    <a:pt x="42" y="191"/>
                    <a:pt x="106" y="106"/>
                  </a:cubicBezTo>
                  <a:cubicBezTo>
                    <a:pt x="169" y="42"/>
                    <a:pt x="254" y="0"/>
                    <a:pt x="36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5375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37" y="1203"/>
              <a:ext cx="1298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Oval 21"/>
            <p:cNvSpPr>
              <a:spLocks noChangeAspect="1" noChangeArrowheads="1"/>
            </p:cNvSpPr>
            <p:nvPr/>
          </p:nvSpPr>
          <p:spPr bwMode="gray">
            <a:xfrm>
              <a:off x="2751" y="2644"/>
              <a:ext cx="190" cy="190"/>
            </a:xfrm>
            <a:prstGeom prst="ellipse">
              <a:avLst/>
            </a:prstGeom>
            <a:solidFill>
              <a:schemeClr val="tx1"/>
            </a:solidFill>
            <a:ln w="11176">
              <a:solidFill>
                <a:srgbClr val="16131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D7E0E"/>
                </a:buClr>
                <a:buSzPct val="80000"/>
                <a:buFont typeface="Wingdings" panose="05000000000000000000" pitchFamily="2" charset="2"/>
                <a:buChar char="§"/>
                <a:tabLst>
                  <a:tab pos="179388" algn="l"/>
                </a:tabLs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D7E0E"/>
                </a:buClr>
                <a:buFont typeface="Arial" panose="020B0604020202020204" pitchFamily="34" charset="0"/>
                <a:buChar char="–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D7E0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u-RU" sz="1800">
                <a:latin typeface="Calibri" panose="020F0502020204030204" pitchFamily="34" charset="0"/>
              </a:endParaRPr>
            </a:p>
          </p:txBody>
        </p:sp>
      </p:grpSp>
      <p:sp>
        <p:nvSpPr>
          <p:cNvPr id="15366" name="TextBox 14"/>
          <p:cNvSpPr txBox="1">
            <a:spLocks noChangeArrowheads="1"/>
          </p:cNvSpPr>
          <p:nvPr/>
        </p:nvSpPr>
        <p:spPr bwMode="auto">
          <a:xfrm rot="-3625418">
            <a:off x="5185569" y="2118519"/>
            <a:ext cx="104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/>
              <a:t>эксплоит</a:t>
            </a: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 rot="3673593">
            <a:off x="7604919" y="2118519"/>
            <a:ext cx="83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/>
              <a:t>доступ</a:t>
            </a:r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6323013" y="4265613"/>
            <a:ext cx="906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/>
              <a:t>данные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951"/>
            <a:ext cx="5553168" cy="5379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dirty="0" smtClean="0"/>
              <a:t>Треугольник безопасности </a:t>
            </a:r>
            <a:r>
              <a:rPr lang="ru-RU" sz="2600" dirty="0" smtClean="0"/>
              <a:t>2016</a:t>
            </a:r>
            <a:endParaRPr lang="ru-RU" sz="2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09775"/>
            <a:ext cx="4027714" cy="3193596"/>
          </a:xfrm>
        </p:spPr>
        <p:txBody>
          <a:bodyPr/>
          <a:lstStyle/>
          <a:p>
            <a:pPr indent="-3556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200" dirty="0"/>
              <a:t>Ресурсы – </a:t>
            </a:r>
            <a:r>
              <a:rPr lang="ru-RU" altLang="ru-RU" sz="2200" dirty="0" smtClean="0"/>
              <a:t>и основная </a:t>
            </a:r>
            <a:r>
              <a:rPr lang="ru-RU" altLang="ru-RU" sz="2200" dirty="0"/>
              <a:t>цель и инструмент</a:t>
            </a:r>
            <a:r>
              <a:rPr lang="en-US" altLang="ru-RU" sz="2200" dirty="0"/>
              <a:t>.</a:t>
            </a:r>
            <a:endParaRPr lang="ru-RU" altLang="ru-RU" sz="2200" dirty="0"/>
          </a:p>
          <a:p>
            <a:pPr indent="-3556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200" dirty="0"/>
              <a:t>Инструменты – методы и средства преодоления защиты</a:t>
            </a:r>
            <a:r>
              <a:rPr lang="en-US" altLang="ru-RU" sz="2200" dirty="0"/>
              <a:t>.</a:t>
            </a:r>
            <a:endParaRPr lang="ru-RU" altLang="ru-RU" sz="2200" dirty="0"/>
          </a:p>
          <a:p>
            <a:pPr indent="-3556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200" dirty="0"/>
              <a:t>Доступность – наличие принципиальной возможности доступа к системе</a:t>
            </a:r>
            <a:r>
              <a:rPr lang="en-US" altLang="ru-RU" sz="2200" dirty="0"/>
              <a:t>.</a:t>
            </a:r>
            <a:endParaRPr lang="ru-RU" altLang="ru-RU" sz="2200" dirty="0"/>
          </a:p>
          <a:p>
            <a:pPr>
              <a:defRPr/>
            </a:pPr>
            <a:endParaRPr lang="ru-RU" dirty="0"/>
          </a:p>
        </p:txBody>
      </p:sp>
      <p:sp>
        <p:nvSpPr>
          <p:cNvPr id="16388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85BCC8-EF3D-4880-9961-05BC1F32AF21}" type="slidenum">
              <a:rPr lang="ru-RU" altLang="ru-RU">
                <a:solidFill>
                  <a:srgbClr val="262626"/>
                </a:solidFill>
              </a:rPr>
              <a:pPr/>
              <a:t>21</a:t>
            </a:fld>
            <a:endParaRPr lang="ru-RU" altLang="ru-RU">
              <a:solidFill>
                <a:srgbClr val="262626"/>
              </a:solidFill>
            </a:endParaRPr>
          </a:p>
        </p:txBody>
      </p:sp>
      <p:grpSp>
        <p:nvGrpSpPr>
          <p:cNvPr id="16389" name="Group 82"/>
          <p:cNvGrpSpPr>
            <a:grpSpLocks/>
          </p:cNvGrpSpPr>
          <p:nvPr/>
        </p:nvGrpSpPr>
        <p:grpSpPr bwMode="auto">
          <a:xfrm>
            <a:off x="4832350" y="1368425"/>
            <a:ext cx="3684588" cy="4192588"/>
            <a:chOff x="1700" y="1171"/>
            <a:chExt cx="2321" cy="2641"/>
          </a:xfrm>
        </p:grpSpPr>
        <p:pic>
          <p:nvPicPr>
            <p:cNvPr id="16393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00" y="3212"/>
              <a:ext cx="232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Freeform 15"/>
            <p:cNvSpPr>
              <a:spLocks noChangeAspect="1"/>
            </p:cNvSpPr>
            <p:nvPr/>
          </p:nvSpPr>
          <p:spPr bwMode="gray">
            <a:xfrm>
              <a:off x="1700" y="1171"/>
              <a:ext cx="2292" cy="1980"/>
            </a:xfrm>
            <a:custGeom>
              <a:avLst/>
              <a:gdLst>
                <a:gd name="T0" fmla="*/ 2147483646 w 365"/>
                <a:gd name="T1" fmla="*/ 2147483646 h 316"/>
                <a:gd name="T2" fmla="*/ 2147483646 w 365"/>
                <a:gd name="T3" fmla="*/ 2147483646 h 316"/>
                <a:gd name="T4" fmla="*/ 2147483646 w 365"/>
                <a:gd name="T5" fmla="*/ 2147483646 h 316"/>
                <a:gd name="T6" fmla="*/ 2147483646 w 365"/>
                <a:gd name="T7" fmla="*/ 2147483646 h 316"/>
                <a:gd name="T8" fmla="*/ 2147483646 w 365"/>
                <a:gd name="T9" fmla="*/ 2147483646 h 316"/>
                <a:gd name="T10" fmla="*/ 2147483646 w 365"/>
                <a:gd name="T11" fmla="*/ 2147483646 h 316"/>
                <a:gd name="T12" fmla="*/ 2147483646 w 365"/>
                <a:gd name="T13" fmla="*/ 2147483646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6"/>
            <p:cNvSpPr>
              <a:spLocks noChangeAspect="1"/>
            </p:cNvSpPr>
            <p:nvPr/>
          </p:nvSpPr>
          <p:spPr bwMode="gray">
            <a:xfrm>
              <a:off x="1700" y="1171"/>
              <a:ext cx="2292" cy="1980"/>
            </a:xfrm>
            <a:custGeom>
              <a:avLst/>
              <a:gdLst>
                <a:gd name="T0" fmla="*/ 2147483646 w 365"/>
                <a:gd name="T1" fmla="*/ 2147483646 h 316"/>
                <a:gd name="T2" fmla="*/ 2147483646 w 365"/>
                <a:gd name="T3" fmla="*/ 2147483646 h 316"/>
                <a:gd name="T4" fmla="*/ 2147483646 w 365"/>
                <a:gd name="T5" fmla="*/ 2147483646 h 316"/>
                <a:gd name="T6" fmla="*/ 2147483646 w 365"/>
                <a:gd name="T7" fmla="*/ 2147483646 h 316"/>
                <a:gd name="T8" fmla="*/ 2147483646 w 365"/>
                <a:gd name="T9" fmla="*/ 2147483646 h 316"/>
                <a:gd name="T10" fmla="*/ 2147483646 w 365"/>
                <a:gd name="T11" fmla="*/ 2147483646 h 316"/>
                <a:gd name="T12" fmla="*/ 2147483646 w 365"/>
                <a:gd name="T13" fmla="*/ 2147483646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86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7"/>
            <p:cNvSpPr>
              <a:spLocks noChangeAspect="1"/>
            </p:cNvSpPr>
            <p:nvPr/>
          </p:nvSpPr>
          <p:spPr bwMode="gray">
            <a:xfrm>
              <a:off x="1950" y="1439"/>
              <a:ext cx="1789" cy="1555"/>
            </a:xfrm>
            <a:custGeom>
              <a:avLst/>
              <a:gdLst>
                <a:gd name="T0" fmla="*/ 2147483646 w 285"/>
                <a:gd name="T1" fmla="*/ 2147483646 h 248"/>
                <a:gd name="T2" fmla="*/ 2147483646 w 285"/>
                <a:gd name="T3" fmla="*/ 2147483646 h 248"/>
                <a:gd name="T4" fmla="*/ 2147483646 w 285"/>
                <a:gd name="T5" fmla="*/ 2147483646 h 248"/>
                <a:gd name="T6" fmla="*/ 2147483646 w 285"/>
                <a:gd name="T7" fmla="*/ 2147483646 h 248"/>
                <a:gd name="T8" fmla="*/ 2147483646 w 285"/>
                <a:gd name="T9" fmla="*/ 2147483646 h 248"/>
                <a:gd name="T10" fmla="*/ 2147483646 w 285"/>
                <a:gd name="T11" fmla="*/ 2147483646 h 248"/>
                <a:gd name="T12" fmla="*/ 2147483646 w 285"/>
                <a:gd name="T13" fmla="*/ 2147483646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8"/>
            <p:cNvSpPr>
              <a:spLocks noChangeAspect="1"/>
            </p:cNvSpPr>
            <p:nvPr/>
          </p:nvSpPr>
          <p:spPr bwMode="gray">
            <a:xfrm>
              <a:off x="1950" y="1441"/>
              <a:ext cx="1789" cy="1555"/>
            </a:xfrm>
            <a:custGeom>
              <a:avLst/>
              <a:gdLst>
                <a:gd name="T0" fmla="*/ 8 w 285"/>
                <a:gd name="T1" fmla="*/ 248 h 248"/>
                <a:gd name="T2" fmla="*/ 3 w 285"/>
                <a:gd name="T3" fmla="*/ 238 h 248"/>
                <a:gd name="T4" fmla="*/ 137 w 285"/>
                <a:gd name="T5" fmla="*/ 5 h 248"/>
                <a:gd name="T6" fmla="*/ 148 w 285"/>
                <a:gd name="T7" fmla="*/ 5 h 248"/>
                <a:gd name="T8" fmla="*/ 282 w 285"/>
                <a:gd name="T9" fmla="*/ 238 h 248"/>
                <a:gd name="T10" fmla="*/ 277 w 285"/>
                <a:gd name="T11" fmla="*/ 248 h 248"/>
                <a:gd name="T12" fmla="*/ 8 w 285"/>
                <a:gd name="T13" fmla="*/ 248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rgbClr val="C4C4C4"/>
                </a:gs>
                <a:gs pos="50000">
                  <a:schemeClr val="bg1"/>
                </a:gs>
                <a:gs pos="100000">
                  <a:srgbClr val="C4C4C4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8" name="Freeform 19"/>
            <p:cNvSpPr>
              <a:spLocks noChangeAspect="1"/>
            </p:cNvSpPr>
            <p:nvPr/>
          </p:nvSpPr>
          <p:spPr bwMode="gray">
            <a:xfrm>
              <a:off x="2728" y="1736"/>
              <a:ext cx="234" cy="784"/>
            </a:xfrm>
            <a:custGeom>
              <a:avLst/>
              <a:gdLst>
                <a:gd name="T0" fmla="*/ 0 w 720"/>
                <a:gd name="T1" fmla="*/ 0 h 2437"/>
                <a:gd name="T2" fmla="*/ 0 w 720"/>
                <a:gd name="T3" fmla="*/ 0 h 2437"/>
                <a:gd name="T4" fmla="*/ 0 w 720"/>
                <a:gd name="T5" fmla="*/ 0 h 2437"/>
                <a:gd name="T6" fmla="*/ 0 w 720"/>
                <a:gd name="T7" fmla="*/ 0 h 2437"/>
                <a:gd name="T8" fmla="*/ 0 w 720"/>
                <a:gd name="T9" fmla="*/ 0 h 2437"/>
                <a:gd name="T10" fmla="*/ 0 w 720"/>
                <a:gd name="T11" fmla="*/ 0 h 2437"/>
                <a:gd name="T12" fmla="*/ 0 w 720"/>
                <a:gd name="T13" fmla="*/ 0 h 2437"/>
                <a:gd name="T14" fmla="*/ 0 w 720"/>
                <a:gd name="T15" fmla="*/ 0 h 2437"/>
                <a:gd name="T16" fmla="*/ 0 w 720"/>
                <a:gd name="T17" fmla="*/ 0 h 2437"/>
                <a:gd name="T18" fmla="*/ 0 w 720"/>
                <a:gd name="T19" fmla="*/ 0 h 2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0"/>
                <a:gd name="T31" fmla="*/ 0 h 2437"/>
                <a:gd name="T32" fmla="*/ 720 w 720"/>
                <a:gd name="T33" fmla="*/ 2437 h 2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0" h="2437">
                  <a:moveTo>
                    <a:pt x="339" y="0"/>
                  </a:moveTo>
                  <a:cubicBezTo>
                    <a:pt x="445" y="0"/>
                    <a:pt x="551" y="42"/>
                    <a:pt x="614" y="106"/>
                  </a:cubicBezTo>
                  <a:cubicBezTo>
                    <a:pt x="678" y="191"/>
                    <a:pt x="720" y="297"/>
                    <a:pt x="720" y="424"/>
                  </a:cubicBezTo>
                  <a:cubicBezTo>
                    <a:pt x="710" y="795"/>
                    <a:pt x="607" y="1996"/>
                    <a:pt x="551" y="2331"/>
                  </a:cubicBezTo>
                  <a:cubicBezTo>
                    <a:pt x="508" y="2416"/>
                    <a:pt x="445" y="2437"/>
                    <a:pt x="381" y="2437"/>
                  </a:cubicBezTo>
                  <a:cubicBezTo>
                    <a:pt x="339" y="2437"/>
                    <a:pt x="339" y="2437"/>
                    <a:pt x="339" y="2437"/>
                  </a:cubicBezTo>
                  <a:cubicBezTo>
                    <a:pt x="254" y="2437"/>
                    <a:pt x="212" y="2418"/>
                    <a:pt x="169" y="2331"/>
                  </a:cubicBezTo>
                  <a:cubicBezTo>
                    <a:pt x="113" y="1996"/>
                    <a:pt x="10" y="795"/>
                    <a:pt x="0" y="424"/>
                  </a:cubicBezTo>
                  <a:cubicBezTo>
                    <a:pt x="0" y="297"/>
                    <a:pt x="42" y="191"/>
                    <a:pt x="106" y="106"/>
                  </a:cubicBezTo>
                  <a:cubicBezTo>
                    <a:pt x="169" y="42"/>
                    <a:pt x="254" y="0"/>
                    <a:pt x="36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6399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37" y="1203"/>
              <a:ext cx="1298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Oval 21"/>
            <p:cNvSpPr>
              <a:spLocks noChangeAspect="1" noChangeArrowheads="1"/>
            </p:cNvSpPr>
            <p:nvPr/>
          </p:nvSpPr>
          <p:spPr bwMode="gray">
            <a:xfrm>
              <a:off x="2751" y="2644"/>
              <a:ext cx="190" cy="190"/>
            </a:xfrm>
            <a:prstGeom prst="ellipse">
              <a:avLst/>
            </a:prstGeom>
            <a:solidFill>
              <a:schemeClr val="tx1"/>
            </a:solidFill>
            <a:ln w="11176">
              <a:solidFill>
                <a:srgbClr val="16131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D7E0E"/>
                </a:buClr>
                <a:buSzPct val="80000"/>
                <a:buFont typeface="Wingdings" panose="05000000000000000000" pitchFamily="2" charset="2"/>
                <a:buChar char="§"/>
                <a:tabLst>
                  <a:tab pos="179388" algn="l"/>
                </a:tabLs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D7E0E"/>
                </a:buClr>
                <a:buFont typeface="Arial" panose="020B0604020202020204" pitchFamily="34" charset="0"/>
                <a:buChar char="–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D7E0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u-RU" sz="1800">
                <a:latin typeface="Calibri" panose="020F0502020204030204" pitchFamily="34" charset="0"/>
              </a:endParaRPr>
            </a:p>
          </p:txBody>
        </p:sp>
      </p:grpSp>
      <p:sp>
        <p:nvSpPr>
          <p:cNvPr id="16390" name="TextBox 14"/>
          <p:cNvSpPr txBox="1">
            <a:spLocks noChangeArrowheads="1"/>
          </p:cNvSpPr>
          <p:nvPr/>
        </p:nvSpPr>
        <p:spPr bwMode="auto">
          <a:xfrm rot="-3573681">
            <a:off x="4784725" y="2719388"/>
            <a:ext cx="1433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/>
              <a:t>инструменты</a:t>
            </a:r>
          </a:p>
        </p:txBody>
      </p:sp>
      <p:sp>
        <p:nvSpPr>
          <p:cNvPr id="16391" name="TextBox 15"/>
          <p:cNvSpPr txBox="1">
            <a:spLocks noChangeArrowheads="1"/>
          </p:cNvSpPr>
          <p:nvPr/>
        </p:nvSpPr>
        <p:spPr bwMode="auto">
          <a:xfrm rot="3634319">
            <a:off x="7228681" y="2718594"/>
            <a:ext cx="1363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/>
              <a:t>доступность</a:t>
            </a:r>
          </a:p>
        </p:txBody>
      </p:sp>
      <p:sp>
        <p:nvSpPr>
          <p:cNvPr id="16392" name="TextBox 16"/>
          <p:cNvSpPr txBox="1">
            <a:spLocks noChangeArrowheads="1"/>
          </p:cNvSpPr>
          <p:nvPr/>
        </p:nvSpPr>
        <p:spPr bwMode="auto">
          <a:xfrm>
            <a:off x="6184900" y="4608513"/>
            <a:ext cx="979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/>
              <a:t>ресурсы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60389"/>
            <a:ext cx="7217229" cy="6696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600" dirty="0" smtClean="0"/>
              <a:t>Ресурс, как объект защиты</a:t>
            </a:r>
            <a:endParaRPr lang="ru-RU" sz="2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17" y="2010191"/>
            <a:ext cx="3633461" cy="2725095"/>
          </a:xfrm>
          <a:effectLst>
            <a:softEdge rad="112500"/>
          </a:effectLst>
        </p:spPr>
      </p:pic>
      <p:sp>
        <p:nvSpPr>
          <p:cNvPr id="17412" name="Текст 3"/>
          <p:cNvSpPr>
            <a:spLocks noGrp="1"/>
          </p:cNvSpPr>
          <p:nvPr>
            <p:ph type="body" sz="half" idx="2"/>
          </p:nvPr>
        </p:nvSpPr>
        <p:spPr>
          <a:xfrm>
            <a:off x="489856" y="1498147"/>
            <a:ext cx="4386944" cy="4129767"/>
          </a:xfrm>
        </p:spPr>
        <p:txBody>
          <a:bodyPr/>
          <a:lstStyle/>
          <a:p>
            <a:r>
              <a:rPr lang="ru-RU" altLang="ru-RU" sz="2200" dirty="0" smtClean="0"/>
              <a:t>Ресурсы: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ru-RU" altLang="ru-RU" sz="2200" dirty="0" smtClean="0">
                <a:solidFill>
                  <a:schemeClr val="tx1"/>
                </a:solidFill>
              </a:rPr>
              <a:t>Денежные средства пользователя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ru-RU" altLang="ru-RU" sz="2200" dirty="0" smtClean="0">
                <a:solidFill>
                  <a:schemeClr val="tx1"/>
                </a:solidFill>
              </a:rPr>
              <a:t>Процессорное время системы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ru-RU" altLang="ru-RU" sz="2200" dirty="0" smtClean="0">
                <a:solidFill>
                  <a:schemeClr val="tx1"/>
                </a:solidFill>
              </a:rPr>
              <a:t>Дисковое пространство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ru-RU" altLang="ru-RU" sz="2200" dirty="0" smtClean="0">
                <a:solidFill>
                  <a:schemeClr val="tx1"/>
                </a:solidFill>
              </a:rPr>
              <a:t>Пропускная способность канала подключения к сетям общего пользования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ru-RU" altLang="ru-RU" sz="2200" dirty="0" smtClean="0">
                <a:solidFill>
                  <a:schemeClr val="tx1"/>
                </a:solidFill>
              </a:rPr>
              <a:t>Информационные ресурсы</a:t>
            </a:r>
          </a:p>
          <a:p>
            <a:endParaRPr lang="ru-RU" sz="2200" dirty="0" smtClean="0"/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A8F641-648B-4E88-BF35-034C882CD02A}" type="slidenum">
              <a:rPr lang="ru-RU" altLang="ru-RU">
                <a:solidFill>
                  <a:srgbClr val="262626"/>
                </a:solidFill>
              </a:rPr>
              <a:pPr/>
              <a:t>22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629" y="528638"/>
            <a:ext cx="6906760" cy="10191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/>
              <a:t>Проблема установления рационального баланса</a:t>
            </a:r>
            <a:endParaRPr lang="ru-RU" sz="2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82832" y="1968047"/>
            <a:ext cx="5266108" cy="38884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000" b="1" dirty="0" smtClean="0"/>
              <a:t>Безопасность:</a:t>
            </a:r>
          </a:p>
          <a:p>
            <a:pPr>
              <a:defRPr/>
            </a:pPr>
            <a:r>
              <a:rPr lang="ru-RU" sz="2000" b="1" dirty="0" smtClean="0"/>
              <a:t>           </a:t>
            </a:r>
            <a:r>
              <a:rPr lang="ru-RU" sz="2000" dirty="0" smtClean="0"/>
              <a:t>-затраты на безопасность;</a:t>
            </a:r>
          </a:p>
          <a:p>
            <a:pPr algn="just">
              <a:defRPr/>
            </a:pPr>
            <a:r>
              <a:rPr lang="ru-RU" sz="2000" b="1" dirty="0"/>
              <a:t> </a:t>
            </a:r>
            <a:r>
              <a:rPr lang="ru-RU" sz="2000" b="1" dirty="0" smtClean="0"/>
              <a:t>          </a:t>
            </a:r>
            <a:r>
              <a:rPr lang="ru-RU" sz="2000" dirty="0" smtClean="0"/>
              <a:t>-внедрение новых элементов СЗИ</a:t>
            </a:r>
          </a:p>
          <a:p>
            <a:pPr algn="just"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     -управление жизненным циклом ИС</a:t>
            </a:r>
          </a:p>
          <a:p>
            <a:pPr algn="just"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     -разграничение доступа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000" b="1" dirty="0" smtClean="0"/>
              <a:t>Эффективность:</a:t>
            </a:r>
          </a:p>
          <a:p>
            <a:pPr algn="just">
              <a:defRPr/>
            </a:pPr>
            <a:r>
              <a:rPr lang="ru-RU" sz="2000" dirty="0" smtClean="0"/>
              <a:t>           -увеличение прибыли </a:t>
            </a:r>
          </a:p>
          <a:p>
            <a:pPr algn="just"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     -сокращение расходов</a:t>
            </a:r>
          </a:p>
          <a:p>
            <a:pPr algn="just"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     -накопление знаний</a:t>
            </a:r>
          </a:p>
          <a:p>
            <a:pPr algn="just"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     -повышение осведомленности</a:t>
            </a:r>
            <a:endParaRPr lang="ru-RU" sz="2000" dirty="0"/>
          </a:p>
        </p:txBody>
      </p:sp>
      <p:sp>
        <p:nvSpPr>
          <p:cNvPr id="18436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108D45-705D-4398-9819-1F349D7BD1CA}" type="slidenum">
              <a:rPr lang="ru-RU" altLang="ru-RU">
                <a:solidFill>
                  <a:srgbClr val="262626"/>
                </a:solidFill>
              </a:rPr>
              <a:pPr/>
              <a:t>23</a:t>
            </a:fld>
            <a:endParaRPr lang="ru-RU" altLang="ru-RU">
              <a:solidFill>
                <a:srgbClr val="262626"/>
              </a:solidFill>
            </a:endParaRPr>
          </a:p>
        </p:txBody>
      </p:sp>
      <p:pic>
        <p:nvPicPr>
          <p:cNvPr id="1843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47257"/>
            <a:ext cx="3211369" cy="252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357641"/>
            <a:ext cx="6662057" cy="4696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Реальное состояние защищенности</a:t>
            </a:r>
            <a:endParaRPr lang="ru-RU" sz="2800" dirty="0"/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435428" y="1198789"/>
            <a:ext cx="8378825" cy="4646839"/>
          </a:xfrm>
        </p:spPr>
        <p:txBody>
          <a:bodyPr/>
          <a:lstStyle/>
          <a:p>
            <a:pPr algn="just"/>
            <a:r>
              <a:rPr lang="ru-RU" sz="1800" dirty="0" smtClean="0"/>
              <a:t>		При </a:t>
            </a:r>
            <a:r>
              <a:rPr lang="ru-RU" sz="1800" dirty="0" smtClean="0"/>
              <a:t>проведении работ в 2015 году в </a:t>
            </a:r>
            <a:r>
              <a:rPr lang="ru-RU" sz="1800" b="1" dirty="0" smtClean="0"/>
              <a:t>76%</a:t>
            </a:r>
            <a:r>
              <a:rPr lang="ru-RU" sz="1800" dirty="0" smtClean="0"/>
              <a:t> тестируемых систем специалисты </a:t>
            </a:r>
            <a:r>
              <a:rPr lang="ru-RU" sz="1800" dirty="0" err="1" smtClean="0"/>
              <a:t>Positive</a:t>
            </a:r>
            <a:r>
              <a:rPr lang="ru-RU" sz="1800" dirty="0" smtClean="0"/>
              <a:t> </a:t>
            </a:r>
            <a:r>
              <a:rPr lang="ru-RU" sz="1800" dirty="0" err="1" smtClean="0"/>
              <a:t>Technologies</a:t>
            </a:r>
            <a:r>
              <a:rPr lang="ru-RU" sz="1800" dirty="0" smtClean="0"/>
              <a:t> получили полный контроль над отдельными критически важными ресурса- ми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		В </a:t>
            </a:r>
            <a:r>
              <a:rPr lang="ru-RU" sz="1800" b="1" dirty="0" smtClean="0"/>
              <a:t>35%</a:t>
            </a:r>
            <a:r>
              <a:rPr lang="ru-RU" sz="1800" dirty="0" smtClean="0"/>
              <a:t> исследованных систем такой уровень привилегий может быть получен от лица любого внешнего нарушителя </a:t>
            </a:r>
            <a:endParaRPr lang="ru-RU" sz="1800" dirty="0"/>
          </a:p>
          <a:p>
            <a:pPr algn="just"/>
            <a:r>
              <a:rPr lang="ru-RU" sz="1800" dirty="0" smtClean="0"/>
              <a:t>		 и </a:t>
            </a:r>
            <a:r>
              <a:rPr lang="ru-RU" sz="1800" dirty="0" smtClean="0"/>
              <a:t>еще </a:t>
            </a:r>
            <a:r>
              <a:rPr lang="ru-RU" sz="1800" b="1" dirty="0" smtClean="0"/>
              <a:t>в </a:t>
            </a:r>
            <a:r>
              <a:rPr lang="ru-RU" sz="1800" b="1" dirty="0" smtClean="0"/>
              <a:t>41% </a:t>
            </a:r>
            <a:r>
              <a:rPr lang="ru-RU" sz="1800" dirty="0" smtClean="0"/>
              <a:t>систем — со стороны внутреннего нарушителя из пользовательских либо технологических сегментов локальной вычислительной сети. </a:t>
            </a:r>
            <a:endParaRPr lang="ru-RU" sz="1800" dirty="0" smtClean="0"/>
          </a:p>
          <a:p>
            <a:pPr algn="just"/>
            <a:r>
              <a:rPr lang="ru-RU" sz="1800" dirty="0" smtClean="0"/>
              <a:t>		В </a:t>
            </a:r>
            <a:r>
              <a:rPr lang="ru-RU" sz="1800" b="1" dirty="0" smtClean="0"/>
              <a:t>24%</a:t>
            </a:r>
            <a:r>
              <a:rPr lang="ru-RU" sz="1800" dirty="0" smtClean="0"/>
              <a:t> проектов в 2015 году не удалось получить контроль над какими-либо критически важными ресурсами в рамках установленных границ проведения работ. </a:t>
            </a:r>
            <a:endParaRPr lang="ru-RU" sz="1800" dirty="0" smtClean="0"/>
          </a:p>
          <a:p>
            <a:pPr algn="just"/>
            <a:r>
              <a:rPr lang="ru-RU" sz="1800" dirty="0" smtClean="0"/>
              <a:t>		</a:t>
            </a:r>
            <a:r>
              <a:rPr lang="ru-RU" sz="1800" b="1" dirty="0" smtClean="0"/>
              <a:t>В </a:t>
            </a:r>
            <a:r>
              <a:rPr lang="ru-RU" sz="1800" b="1" dirty="0" smtClean="0"/>
              <a:t>целом эти показатели отражают тенденцию к повышению общего уровня защищенности критически важных ресурсов по сравнению с результатами 2013 и 2014 годов.</a:t>
            </a:r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CA8BD8-2018-4685-8512-32C6CA44C007}" type="slidenum">
              <a:rPr lang="ru-RU" altLang="ru-RU">
                <a:solidFill>
                  <a:srgbClr val="262626"/>
                </a:solidFill>
              </a:rPr>
              <a:pPr/>
              <a:t>24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Обнаруженные уязвимости в 2016 году:</a:t>
            </a:r>
            <a:endParaRPr lang="ru-RU" dirty="0"/>
          </a:p>
        </p:txBody>
      </p:sp>
      <p:pic>
        <p:nvPicPr>
          <p:cNvPr id="2150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7763" y="1397000"/>
            <a:ext cx="5781675" cy="5049838"/>
          </a:xfrm>
        </p:spPr>
      </p:pic>
      <p:sp>
        <p:nvSpPr>
          <p:cNvPr id="2150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06A32C-1739-49B7-8D96-6707C8C447FA}" type="slidenum">
              <a:rPr lang="ru-RU" altLang="ru-RU">
                <a:solidFill>
                  <a:srgbClr val="262626"/>
                </a:solidFill>
              </a:rPr>
              <a:pPr/>
              <a:t>25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458200" cy="887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0" dirty="0"/>
              <a:t>Типы событий ИБ, зафиксированных специалистами </a:t>
            </a:r>
            <a:r>
              <a:rPr lang="ru-RU" b="0" dirty="0" err="1"/>
              <a:t>Positive</a:t>
            </a:r>
            <a:r>
              <a:rPr lang="ru-RU" b="0" dirty="0"/>
              <a:t> </a:t>
            </a:r>
            <a:r>
              <a:rPr lang="ru-RU" b="0" dirty="0" err="1"/>
              <a:t>Technologies</a:t>
            </a:r>
            <a:r>
              <a:rPr lang="ru-RU" b="0" dirty="0"/>
              <a:t> в 2015-2016 </a:t>
            </a:r>
            <a:r>
              <a:rPr lang="ru-RU" b="0" dirty="0" smtClean="0"/>
              <a:t>годах</a:t>
            </a:r>
            <a:endParaRPr lang="ru-RU" dirty="0"/>
          </a:p>
        </p:txBody>
      </p:sp>
      <p:pic>
        <p:nvPicPr>
          <p:cNvPr id="2253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988" y="1257300"/>
            <a:ext cx="5762625" cy="4687888"/>
          </a:xfrm>
        </p:spPr>
      </p:pic>
      <p:sp>
        <p:nvSpPr>
          <p:cNvPr id="22532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50CE7-B483-4A4F-9BCC-9E9CC369F3A2}" type="slidenum">
              <a:rPr lang="ru-RU" altLang="ru-RU">
                <a:solidFill>
                  <a:srgbClr val="262626"/>
                </a:solidFill>
              </a:rPr>
              <a:pPr/>
              <a:t>26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951"/>
            <a:ext cx="7130143" cy="6141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600" dirty="0" smtClean="0"/>
              <a:t>Источники информации </a:t>
            </a:r>
            <a:endParaRPr lang="ru-RU" sz="2600" dirty="0"/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09775"/>
            <a:ext cx="6085114" cy="41163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600" dirty="0" smtClean="0"/>
              <a:t>https://www.ptsecurity.com/ru-ru</a:t>
            </a:r>
            <a:endParaRPr lang="ru-RU" sz="2600" dirty="0" smtClean="0"/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600" dirty="0" smtClean="0"/>
              <a:t>http://www.securitylab.ru/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600" dirty="0" smtClean="0"/>
              <a:t>https://habrahabr.ru/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600" dirty="0" smtClean="0"/>
              <a:t>www.fstec.ru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600" dirty="0" smtClean="0"/>
              <a:t>https://www.anti-malware.ru/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600" dirty="0">
                <a:hlinkClick r:id="rId2"/>
              </a:rPr>
              <a:t>https://www.checkpoint.com/ru</a:t>
            </a:r>
            <a:r>
              <a:rPr lang="en-US" sz="2600" dirty="0" smtClean="0">
                <a:hlinkClick r:id="rId2"/>
              </a:rPr>
              <a:t>/</a:t>
            </a:r>
            <a:endParaRPr lang="ru-RU" sz="2600" dirty="0" smtClean="0"/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600" dirty="0">
                <a:hlinkClick r:id="rId3"/>
              </a:rPr>
              <a:t>https://falcongaze.ru</a:t>
            </a:r>
            <a:r>
              <a:rPr lang="en-US" sz="2600" dirty="0" smtClean="0">
                <a:hlinkClick r:id="rId3"/>
              </a:rPr>
              <a:t>/</a:t>
            </a:r>
            <a:endParaRPr lang="ru-RU" sz="2600" dirty="0" smtClean="0"/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600" dirty="0"/>
              <a:t>http://www.securitylab.ru/</a:t>
            </a:r>
            <a:endParaRPr lang="ru-RU" sz="2600" dirty="0" smtClean="0"/>
          </a:p>
        </p:txBody>
      </p:sp>
      <p:sp>
        <p:nvSpPr>
          <p:cNvPr id="23556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255A0E-C63F-45A0-B892-4292AE228F61}" type="slidenum">
              <a:rPr lang="ru-RU" altLang="ru-RU">
                <a:solidFill>
                  <a:srgbClr val="262626"/>
                </a:solidFill>
              </a:rPr>
              <a:pPr/>
              <a:t>27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" y="2825750"/>
            <a:ext cx="8458200" cy="887413"/>
          </a:xfrm>
        </p:spPr>
        <p:txBody>
          <a:bodyPr/>
          <a:lstStyle/>
          <a:p>
            <a:pPr algn="ctr">
              <a:defRPr/>
            </a:pPr>
            <a:r>
              <a:rPr lang="ru-RU" sz="3600" i="1" dirty="0" smtClean="0"/>
              <a:t>Спасибо за внимание!</a:t>
            </a:r>
            <a:endParaRPr lang="ru-RU" sz="3600" i="1" dirty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0F6ABF-7E36-425F-AA52-54814A4F67EE}" type="slidenum">
              <a:rPr lang="ru-RU" altLang="ru-RU">
                <a:solidFill>
                  <a:srgbClr val="262626"/>
                </a:solidFill>
              </a:rPr>
              <a:pPr/>
              <a:t>28</a:t>
            </a:fld>
            <a:endParaRPr lang="ru-RU" altLang="ru-RU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Доктрина информационной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Отличия 2000-2016:</a:t>
            </a:r>
          </a:p>
          <a:p>
            <a:pPr marL="457200" indent="-457200">
              <a:buAutoNum type="arabicPeriod"/>
            </a:pPr>
            <a:r>
              <a:rPr lang="ru-RU" dirty="0"/>
              <a:t>Изложение угроз с учетом стратегических национальных приоритетов </a:t>
            </a:r>
          </a:p>
          <a:p>
            <a:pPr marL="0" indent="0" algn="ctr">
              <a:buNone/>
            </a:pPr>
            <a:r>
              <a:rPr lang="ru-RU" b="1" dirty="0"/>
              <a:t>База: Национальные </a:t>
            </a:r>
            <a:r>
              <a:rPr lang="ru-RU" b="1" dirty="0" smtClean="0"/>
              <a:t>интересы, Конституция, Стратегия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Защита конституционных прав человека и гражданина, персональных данных, интересов общества… </a:t>
            </a:r>
            <a:endParaRPr lang="ru-RU" dirty="0" smtClean="0"/>
          </a:p>
          <a:p>
            <a:pPr marL="0" indent="0">
              <a:buNone/>
            </a:pPr>
            <a:r>
              <a:rPr lang="ru-RU" sz="1900" dirty="0" smtClean="0"/>
              <a:t>…Убрали </a:t>
            </a:r>
            <a:r>
              <a:rPr lang="ru-RU" sz="1900" dirty="0"/>
              <a:t>пункт – </a:t>
            </a:r>
            <a:r>
              <a:rPr lang="ru-RU" sz="1900" dirty="0" smtClean="0"/>
              <a:t>«цензура запрещается», </a:t>
            </a:r>
            <a:r>
              <a:rPr lang="ru-RU" sz="1900" dirty="0"/>
              <a:t>но в Конституции РФ пункт есть, поэтому в Доктрине его не </a:t>
            </a:r>
            <a:r>
              <a:rPr lang="ru-RU" sz="1900" dirty="0" smtClean="0"/>
              <a:t>отразили, не стали дублировать</a:t>
            </a:r>
          </a:p>
          <a:p>
            <a:pPr marL="0" indent="0">
              <a:buNone/>
            </a:pPr>
            <a:r>
              <a:rPr lang="ru-RU" dirty="0" smtClean="0"/>
              <a:t>	В Стратегии пункты: Обеспечение безопасности критической информационной инфраструктуры и Развитие отрасли информационных технологий прописаны вместе, в Доктрине их рассматривают совместно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B5F8-AE3E-4306-A242-3557FB2EB709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771" y="225652"/>
            <a:ext cx="8458200" cy="887412"/>
          </a:xfrm>
        </p:spPr>
        <p:txBody>
          <a:bodyPr/>
          <a:lstStyle/>
          <a:p>
            <a:r>
              <a:rPr lang="ru-RU" dirty="0" smtClean="0"/>
              <a:t>Доктрина информационной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143" y="1773009"/>
            <a:ext cx="8458200" cy="42685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Отличия 2000-2016:</a:t>
            </a:r>
          </a:p>
          <a:p>
            <a:pPr marL="0" indent="0">
              <a:buNone/>
            </a:pPr>
            <a:r>
              <a:rPr lang="ru-RU" dirty="0" smtClean="0"/>
              <a:t>2. Доведение достоверной информации государственной политики РФ. </a:t>
            </a:r>
            <a:r>
              <a:rPr lang="ru-RU" i="1" dirty="0" smtClean="0"/>
              <a:t>(контроль, пропаганда)</a:t>
            </a:r>
          </a:p>
          <a:p>
            <a:pPr marL="0" indent="0">
              <a:buNone/>
            </a:pPr>
            <a:r>
              <a:rPr lang="ru-RU" dirty="0" smtClean="0"/>
              <a:t>В новой Доктрине выражен сильнее</a:t>
            </a:r>
          </a:p>
          <a:p>
            <a:pPr marL="0" indent="0">
              <a:buNone/>
            </a:pPr>
            <a:r>
              <a:rPr lang="ru-RU" dirty="0" smtClean="0"/>
              <a:t>3. Защита духовно-нравственных ценностей (связан также с информационно-психологическим воздействием, необходим для стабильного и поступательного развития общества)</a:t>
            </a:r>
          </a:p>
          <a:p>
            <a:pPr marL="0" indent="0">
              <a:buNone/>
            </a:pPr>
            <a:r>
              <a:rPr lang="ru-RU" dirty="0" smtClean="0"/>
              <a:t>4. Международная информационная безопасность (угрозы носят трансграничный характер)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/>
              <a:t>Террористические и экстремистские аспекты использования информационных технологий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B5F8-AE3E-4306-A242-3557FB2EB70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69945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771" y="225652"/>
            <a:ext cx="8458200" cy="887412"/>
          </a:xfrm>
        </p:spPr>
        <p:txBody>
          <a:bodyPr/>
          <a:lstStyle/>
          <a:p>
            <a:r>
              <a:rPr lang="ru-RU" dirty="0" smtClean="0"/>
              <a:t>Доктрина информационной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143" y="1773009"/>
            <a:ext cx="8458200" cy="390933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Угрозы 2016:</a:t>
            </a:r>
            <a:endParaRPr lang="ru-RU" dirty="0"/>
          </a:p>
          <a:p>
            <a:pPr marL="457200" indent="-457200">
              <a:buAutoNum type="arabicPeriod"/>
            </a:pPr>
            <a:r>
              <a:rPr lang="ru-RU" dirty="0" smtClean="0"/>
              <a:t>Информационно-техническое воздействие</a:t>
            </a:r>
          </a:p>
          <a:p>
            <a:pPr marL="457200" indent="-457200">
              <a:buAutoNum type="arabicPeriod"/>
            </a:pPr>
            <a:r>
              <a:rPr lang="ru-RU" dirty="0" smtClean="0"/>
              <a:t>Информационно-психологическое воздействие</a:t>
            </a:r>
          </a:p>
          <a:p>
            <a:pPr marL="0" indent="0">
              <a:buNone/>
            </a:pPr>
            <a:r>
              <a:rPr lang="ru-RU" dirty="0" smtClean="0"/>
              <a:t>	Даются в контексте военно-политических деструктивных информационных технологий</a:t>
            </a:r>
          </a:p>
          <a:p>
            <a:pPr marL="0" indent="0">
              <a:buNone/>
            </a:pPr>
            <a:r>
              <a:rPr lang="ru-RU" dirty="0" smtClean="0"/>
              <a:t>	Саммит </a:t>
            </a:r>
            <a:r>
              <a:rPr lang="en-US" dirty="0" smtClean="0"/>
              <a:t>NATO</a:t>
            </a:r>
            <a:r>
              <a:rPr lang="ru-RU" dirty="0" smtClean="0"/>
              <a:t> в октябре 2016 объявил театром военных действий информационное пространство</a:t>
            </a:r>
          </a:p>
          <a:p>
            <a:pPr marL="0" indent="0">
              <a:buNone/>
            </a:pPr>
            <a:r>
              <a:rPr lang="ru-RU" dirty="0" smtClean="0"/>
              <a:t>	Война заявлена, правил никаких нет, запретов нет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B5F8-AE3E-4306-A242-3557FB2EB709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72195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771" y="225652"/>
            <a:ext cx="8458200" cy="887412"/>
          </a:xfrm>
        </p:spPr>
        <p:txBody>
          <a:bodyPr/>
          <a:lstStyle/>
          <a:p>
            <a:r>
              <a:rPr lang="ru-RU" dirty="0" smtClean="0"/>
              <a:t>Доктрина информационной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029" y="1174294"/>
            <a:ext cx="8458200" cy="51394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Терроризм:</a:t>
            </a:r>
            <a:endParaRPr lang="ru-RU" dirty="0"/>
          </a:p>
          <a:p>
            <a:pPr marL="457200" indent="-457200">
              <a:buAutoNum type="arabicPeriod"/>
            </a:pPr>
            <a:r>
              <a:rPr lang="ru-RU" dirty="0" smtClean="0"/>
              <a:t>Статистика;</a:t>
            </a:r>
          </a:p>
          <a:p>
            <a:pPr marL="457200" indent="-457200">
              <a:buAutoNum type="arabicPeriod"/>
            </a:pPr>
            <a:r>
              <a:rPr lang="ru-RU" dirty="0" smtClean="0"/>
              <a:t>Воздействие на критическую информационную инфраструктуру, прием закона по ИБ критическо-важной инфраструктуре</a:t>
            </a:r>
          </a:p>
          <a:p>
            <a:pPr marL="0" indent="0" algn="ctr">
              <a:buNone/>
            </a:pPr>
            <a:r>
              <a:rPr lang="ru-RU" dirty="0" smtClean="0"/>
              <a:t>Криминал: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Кредитно-финансовая сфера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Развитие </a:t>
            </a:r>
            <a:r>
              <a:rPr lang="ru-RU" dirty="0" err="1" smtClean="0"/>
              <a:t>хакинга</a:t>
            </a:r>
            <a:r>
              <a:rPr lang="ru-RU" dirty="0" smtClean="0"/>
              <a:t>, выход на </a:t>
            </a:r>
            <a:r>
              <a:rPr lang="en-US" dirty="0" smtClean="0"/>
              <a:t>B2C, B2B</a:t>
            </a:r>
            <a:r>
              <a:rPr lang="ru-RU" dirty="0" smtClean="0"/>
              <a:t> рынок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Молодость компьютерных преступников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Отсутствие образования в среде пользователей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Дестабилизация обстановки в любом регионе, букет цветных революций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Социальные сети как инструмент дестабилизации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B5F8-AE3E-4306-A242-3557FB2EB709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32918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771" y="225652"/>
            <a:ext cx="8458200" cy="887412"/>
          </a:xfrm>
        </p:spPr>
        <p:txBody>
          <a:bodyPr/>
          <a:lstStyle/>
          <a:p>
            <a:r>
              <a:rPr lang="ru-RU" dirty="0" smtClean="0"/>
              <a:t>Доктрина информационной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1076322"/>
            <a:ext cx="8458200" cy="542244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Стратегические национальные приоритеты:</a:t>
            </a:r>
            <a:endParaRPr lang="ru-RU" dirty="0"/>
          </a:p>
          <a:p>
            <a:r>
              <a:rPr lang="ru-RU" dirty="0" smtClean="0"/>
              <a:t>Фокусировка на национальной безопасности</a:t>
            </a:r>
          </a:p>
          <a:p>
            <a:r>
              <a:rPr lang="ru-RU" dirty="0" smtClean="0"/>
              <a:t>Вместо 9 приоритетов из стратегии НБ, в Доктрине присутствует только 5 (качество жизни граждан, здравоохранение, культура, экологическая безопасность).</a:t>
            </a:r>
          </a:p>
          <a:p>
            <a:pPr marL="0" indent="0" algn="ctr">
              <a:buNone/>
            </a:pPr>
            <a:r>
              <a:rPr lang="ru-RU" dirty="0" smtClean="0"/>
              <a:t>Приоритеты:</a:t>
            </a:r>
          </a:p>
          <a:p>
            <a:r>
              <a:rPr lang="ru-RU" dirty="0" smtClean="0"/>
              <a:t>Приоритет оборона страны, присутствует предотвращение военных конфликтов, </a:t>
            </a:r>
            <a:r>
              <a:rPr lang="ru-RU" u="sng" dirty="0" smtClean="0"/>
              <a:t>официальная позиция: «Конфликты надо не регулировать, их надо предотвращать»</a:t>
            </a:r>
          </a:p>
          <a:p>
            <a:pPr marL="0" indent="0">
              <a:buNone/>
            </a:pPr>
            <a:r>
              <a:rPr lang="ru-RU" sz="1900" i="1" dirty="0" smtClean="0"/>
              <a:t>Статья 51 Устава ООН – право на самооборону в случаи нападении… Вопрос возникает являются информационные технологии оружием, как определить источник в случае распределенной атаки</a:t>
            </a:r>
          </a:p>
          <a:p>
            <a:r>
              <a:rPr lang="ru-RU" dirty="0" smtClean="0"/>
              <a:t>Международная </a:t>
            </a:r>
            <a:r>
              <a:rPr lang="ru-RU" dirty="0"/>
              <a:t>информационная безопасность, в плане регулирования правил и норм поведения государства в информационном пространстве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B5F8-AE3E-4306-A242-3557FB2EB709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6091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4" y="0"/>
            <a:ext cx="7926840" cy="887412"/>
          </a:xfrm>
        </p:spPr>
        <p:txBody>
          <a:bodyPr/>
          <a:lstStyle/>
          <a:p>
            <a:r>
              <a:rPr lang="ru-RU" dirty="0" smtClean="0"/>
              <a:t>Доктрина информационной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43" y="880379"/>
            <a:ext cx="8458200" cy="5422449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Развитие невозможно обеспечить без информационной безопасности, данный контекст проходит через всю Доктрину.</a:t>
            </a:r>
          </a:p>
          <a:p>
            <a:pPr marL="0" indent="0" algn="ctr">
              <a:buNone/>
            </a:pPr>
            <a:r>
              <a:rPr lang="ru-RU" dirty="0" smtClean="0"/>
              <a:t>Грибков  Дмитрий Геннадьевич, референт аппарата Совета Безопасности РФ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B5F8-AE3E-4306-A242-3557FB2EB709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11" y="2800123"/>
            <a:ext cx="5427889" cy="356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614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382713" y="1099458"/>
            <a:ext cx="6896100" cy="3396342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ru-RU" altLang="ru-RU" sz="4000" dirty="0" smtClean="0"/>
              <a:t>Лекция 1. </a:t>
            </a:r>
            <a:endParaRPr lang="ru-RU" altLang="ru-RU" sz="4000" dirty="0"/>
          </a:p>
          <a:p>
            <a:pPr algn="ctr" eaLnBrk="1" hangingPunct="1">
              <a:defRPr/>
            </a:pPr>
            <a:r>
              <a:rPr lang="ru-RU" altLang="ru-RU" sz="4000" dirty="0"/>
              <a:t>Что такое информационная безопасность и почему ею стоит заниматься?</a:t>
            </a:r>
          </a:p>
          <a:p>
            <a:pPr algn="ctr" eaLnBrk="1" hangingPunct="1">
              <a:defRPr/>
            </a:pPr>
            <a:endParaRPr lang="ru-RU" altLang="ru-RU" sz="2000" dirty="0" smtClean="0"/>
          </a:p>
          <a:p>
            <a:pPr algn="ctr" eaLnBrk="1" hangingPunct="1">
              <a:defRPr/>
            </a:pPr>
            <a:endParaRPr lang="en-US" altLang="ru-RU" sz="2000" dirty="0">
              <a:solidFill>
                <a:schemeClr val="tx2"/>
              </a:solidFill>
              <a:latin typeface="Perpetua" pitchFamily="18" charset="0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6180138"/>
            <a:ext cx="24892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9807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835</Words>
  <Application>Microsoft Office PowerPoint</Application>
  <PresentationFormat>Экран (4:3)</PresentationFormat>
  <Paragraphs>170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Доктрина информационной безопасности</vt:lpstr>
      <vt:lpstr>Доктрина информационной безопасности</vt:lpstr>
      <vt:lpstr>Доктрина информационной безопасности</vt:lpstr>
      <vt:lpstr>Доктрина информационной безопасности</vt:lpstr>
      <vt:lpstr>Доктрина информационной безопасности</vt:lpstr>
      <vt:lpstr>Доктрина информационной безопасности</vt:lpstr>
      <vt:lpstr>Доктрина информационной безопасности</vt:lpstr>
      <vt:lpstr>Презентация PowerPoint</vt:lpstr>
      <vt:lpstr>Безопасность</vt:lpstr>
      <vt:lpstr>Безопасность информации</vt:lpstr>
      <vt:lpstr>Основные задачи ЗИ</vt:lpstr>
      <vt:lpstr>Целостность </vt:lpstr>
      <vt:lpstr>Доступность</vt:lpstr>
      <vt:lpstr>Конфиденциальность</vt:lpstr>
      <vt:lpstr>Аутентичность и достоверность</vt:lpstr>
      <vt:lpstr>Безопасность информации</vt:lpstr>
      <vt:lpstr>Виды угроз</vt:lpstr>
      <vt:lpstr>Источники угроз</vt:lpstr>
      <vt:lpstr>Треугольник безопасности 2010</vt:lpstr>
      <vt:lpstr>Треугольник безопасности 2016</vt:lpstr>
      <vt:lpstr>Ресурс, как объект защиты</vt:lpstr>
      <vt:lpstr>Проблема установления рационального баланса</vt:lpstr>
      <vt:lpstr>Реальное состояние защищенности</vt:lpstr>
      <vt:lpstr>Обнаруженные уязвимости в 2016 году:</vt:lpstr>
      <vt:lpstr>Типы событий ИБ, зафиксированных специалистами Positive Technologies в 2015-2016 годах</vt:lpstr>
      <vt:lpstr>Источники информации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Лидия Виткова</cp:lastModifiedBy>
  <cp:revision>89</cp:revision>
  <dcterms:created xsi:type="dcterms:W3CDTF">2010-06-18T09:27:04Z</dcterms:created>
  <dcterms:modified xsi:type="dcterms:W3CDTF">2017-02-09T17:06:26Z</dcterms:modified>
</cp:coreProperties>
</file>